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312" r:id="rId5"/>
    <p:sldId id="304" r:id="rId6"/>
    <p:sldId id="307" r:id="rId7"/>
    <p:sldId id="281" r:id="rId8"/>
    <p:sldId id="282" r:id="rId9"/>
    <p:sldId id="314" r:id="rId10"/>
    <p:sldId id="315" r:id="rId11"/>
    <p:sldId id="317" r:id="rId12"/>
    <p:sldId id="318" r:id="rId13"/>
    <p:sldId id="319" r:id="rId14"/>
    <p:sldId id="321" r:id="rId15"/>
    <p:sldId id="322" r:id="rId16"/>
    <p:sldId id="297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FF"/>
    <a:srgbClr val="202C8F"/>
    <a:srgbClr val="FDFBF6"/>
    <a:srgbClr val="AAC4E9"/>
    <a:srgbClr val="F5CDCE"/>
    <a:srgbClr val="DF8C8C"/>
    <a:srgbClr val="D4D593"/>
    <a:srgbClr val="E6F0FE"/>
    <a:srgbClr val="CDB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>
      <p:cViewPr varScale="1">
        <p:scale>
          <a:sx n="78" d="100"/>
          <a:sy n="78" d="100"/>
        </p:scale>
        <p:origin x="154" y="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sz="6600" dirty="0">
                <a:solidFill>
                  <a:srgbClr val="FF0000"/>
                </a:solidFill>
              </a:rPr>
              <a:t>MY</a:t>
            </a:r>
            <a:r>
              <a:rPr lang="en-US" sz="6600" dirty="0">
                <a:solidFill>
                  <a:srgbClr val="0070C0"/>
                </a:solidFill>
              </a:rPr>
              <a:t>ID</a:t>
            </a:r>
            <a:r>
              <a:rPr lang="en-US" sz="6600" dirty="0">
                <a:solidFill>
                  <a:schemeClr val="tx1"/>
                </a:solidFill>
              </a:rPr>
              <a:t>PRO</a:t>
            </a:r>
            <a:br>
              <a:rPr lang="en-US" sz="4400" dirty="0"/>
            </a:b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/>
          <a:lstStyle/>
          <a:p>
            <a:r>
              <a:rPr lang="en-US" dirty="0"/>
              <a:t>Dynamic delivery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4" y="2331958"/>
            <a:ext cx="2975217" cy="3704266"/>
          </a:xfrm>
        </p:spPr>
        <p:txBody>
          <a:bodyPr/>
          <a:lstStyle/>
          <a:p>
            <a:r>
              <a:rPr lang="en-US" dirty="0"/>
              <a:t>Learn to infuse energy into your delivery to leave a lasting impression</a:t>
            </a:r>
          </a:p>
          <a:p>
            <a:r>
              <a:rPr lang="en-US" dirty="0"/>
              <a:t>One of the goals of effective communication is to motivate your audience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B3991E-0605-C20E-53AD-D64E13638D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3818870"/>
              </p:ext>
            </p:extLst>
          </p:nvPr>
        </p:nvGraphicFramePr>
        <p:xfrm>
          <a:off x="5087938" y="2332038"/>
          <a:ext cx="6345236" cy="38792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27408">
                  <a:extLst>
                    <a:ext uri="{9D8B030D-6E8A-4147-A177-3AD203B41FA5}">
                      <a16:colId xmlns:a16="http://schemas.microsoft.com/office/drawing/2014/main" val="180956085"/>
                    </a:ext>
                  </a:extLst>
                </a:gridCol>
                <a:gridCol w="2227408">
                  <a:extLst>
                    <a:ext uri="{9D8B030D-6E8A-4147-A177-3AD203B41FA5}">
                      <a16:colId xmlns:a16="http://schemas.microsoft.com/office/drawing/2014/main" val="1180706872"/>
                    </a:ext>
                  </a:extLst>
                </a:gridCol>
                <a:gridCol w="945210">
                  <a:extLst>
                    <a:ext uri="{9D8B030D-6E8A-4147-A177-3AD203B41FA5}">
                      <a16:colId xmlns:a16="http://schemas.microsoft.com/office/drawing/2014/main" val="2050154702"/>
                    </a:ext>
                  </a:extLst>
                </a:gridCol>
                <a:gridCol w="945210">
                  <a:extLst>
                    <a:ext uri="{9D8B030D-6E8A-4147-A177-3AD203B41FA5}">
                      <a16:colId xmlns:a16="http://schemas.microsoft.com/office/drawing/2014/main" val="1872764148"/>
                    </a:ext>
                  </a:extLst>
                </a:gridCol>
              </a:tblGrid>
              <a:tr h="6061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Actual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142786"/>
                  </a:ext>
                </a:extLst>
              </a:tr>
              <a:tr h="6061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Audience 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# of attendees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576737"/>
                  </a:ext>
                </a:extLst>
              </a:tr>
              <a:tr h="6434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Engagement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410507"/>
                  </a:ext>
                </a:extLst>
              </a:tr>
              <a:tr h="6061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Q&amp;A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# of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116840"/>
                  </a:ext>
                </a:extLst>
              </a:tr>
              <a:tr h="6061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Positive feedback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592559"/>
                  </a:ext>
                </a:extLst>
              </a:tr>
              <a:tr h="8112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Rate of information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6495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5829147" cy="3961593"/>
          </a:xfrm>
        </p:spPr>
        <p:txBody>
          <a:bodyPr>
            <a:normAutofit/>
          </a:bodyPr>
          <a:lstStyle/>
          <a:p>
            <a:r>
              <a:rPr lang="en-US" dirty="0"/>
              <a:t>Consistent rehearsal</a:t>
            </a:r>
          </a:p>
          <a:p>
            <a:pPr lvl="1"/>
            <a:r>
              <a:rPr lang="en-US" dirty="0"/>
              <a:t>Strengthen your familiarity</a:t>
            </a:r>
          </a:p>
          <a:p>
            <a:r>
              <a:rPr lang="en-US" dirty="0"/>
              <a:t>Refine delivery style</a:t>
            </a:r>
          </a:p>
          <a:p>
            <a:pPr lvl="1"/>
            <a:r>
              <a:rPr lang="en-US" dirty="0"/>
              <a:t>Pacing, tone, and emphasis</a:t>
            </a:r>
          </a:p>
          <a:p>
            <a:r>
              <a:rPr lang="en-US" dirty="0"/>
              <a:t>Timing and transitions</a:t>
            </a:r>
          </a:p>
          <a:p>
            <a:pPr lvl="1"/>
            <a:r>
              <a:rPr lang="en-US" dirty="0"/>
              <a:t>Aim for seamless, professional delivery</a:t>
            </a:r>
          </a:p>
          <a:p>
            <a:r>
              <a:rPr lang="en-US" dirty="0"/>
              <a:t>Practice audience</a:t>
            </a:r>
          </a:p>
          <a:p>
            <a:pPr lvl="1"/>
            <a:r>
              <a:rPr lang="en-US" dirty="0"/>
              <a:t>Enlist colleagues to listen &amp; provide feedback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40842" y="2303028"/>
            <a:ext cx="3485184" cy="3961593"/>
          </a:xfrm>
        </p:spPr>
        <p:txBody>
          <a:bodyPr/>
          <a:lstStyle/>
          <a:p>
            <a:r>
              <a:rPr lang="en-US" dirty="0"/>
              <a:t>Seek feedback</a:t>
            </a:r>
          </a:p>
          <a:p>
            <a:r>
              <a:rPr lang="en-US" dirty="0"/>
              <a:t>Reflect on performance</a:t>
            </a:r>
          </a:p>
          <a:p>
            <a:r>
              <a:rPr lang="en-US" dirty="0"/>
              <a:t>Explore new techniques</a:t>
            </a:r>
          </a:p>
          <a:p>
            <a:r>
              <a:rPr lang="en-US" dirty="0"/>
              <a:t>Set personal goals</a:t>
            </a:r>
          </a:p>
          <a:p>
            <a:r>
              <a:rPr lang="en-US" dirty="0"/>
              <a:t>Iterate and adapt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/>
          <a:lstStyle/>
          <a:p>
            <a:r>
              <a:rPr lang="en-US" dirty="0"/>
              <a:t>Speaking engagement metrics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C0C7FF8-9CAF-6C67-C1E5-AF40401D0B3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99503228"/>
              </p:ext>
            </p:extLst>
          </p:nvPr>
        </p:nvGraphicFramePr>
        <p:xfrm>
          <a:off x="914400" y="2316163"/>
          <a:ext cx="10510836" cy="39484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80076">
                  <a:extLst>
                    <a:ext uri="{9D8B030D-6E8A-4147-A177-3AD203B41FA5}">
                      <a16:colId xmlns:a16="http://schemas.microsoft.com/office/drawing/2014/main" val="1764027237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778914542"/>
                    </a:ext>
                  </a:extLst>
                </a:gridCol>
                <a:gridCol w="1175342">
                  <a:extLst>
                    <a:ext uri="{9D8B030D-6E8A-4147-A177-3AD203B41FA5}">
                      <a16:colId xmlns:a16="http://schemas.microsoft.com/office/drawing/2014/main" val="4233386372"/>
                    </a:ext>
                  </a:extLst>
                </a:gridCol>
                <a:gridCol w="1175342">
                  <a:extLst>
                    <a:ext uri="{9D8B030D-6E8A-4147-A177-3AD203B41FA5}">
                      <a16:colId xmlns:a16="http://schemas.microsoft.com/office/drawing/2014/main" val="1626524931"/>
                    </a:ext>
                  </a:extLst>
                </a:gridCol>
              </a:tblGrid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Impact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033212"/>
                  </a:ext>
                </a:extLst>
              </a:tr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Audience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796761"/>
                  </a:ext>
                </a:extLst>
              </a:tr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Knowledge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202252"/>
                  </a:ext>
                </a:extLst>
              </a:tr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Post-presentation 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356481"/>
                  </a:ext>
                </a:extLst>
              </a:tr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Referral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085491"/>
                  </a:ext>
                </a:extLst>
              </a:tr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Collaboration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231845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en-US" dirty="0"/>
              <a:t>Brita Tamm</a:t>
            </a:r>
          </a:p>
          <a:p>
            <a:r>
              <a:rPr lang="en-US" dirty="0"/>
              <a:t>502-555-0152</a:t>
            </a:r>
          </a:p>
          <a:p>
            <a:r>
              <a:rPr lang="en-US" dirty="0"/>
              <a:t>brita@firstupconsultants.com </a:t>
            </a:r>
          </a:p>
          <a:p>
            <a:r>
              <a:rPr lang="en-US" dirty="0"/>
              <a:t>www.firstupconsultants.com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931" y="93713"/>
            <a:ext cx="6583680" cy="1531357"/>
          </a:xfrm>
        </p:spPr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931" y="1871079"/>
            <a:ext cx="6583680" cy="3207344"/>
          </a:xfrm>
        </p:spPr>
        <p:txBody>
          <a:bodyPr>
            <a:noAutofit/>
          </a:bodyPr>
          <a:lstStyle/>
          <a:p>
            <a:r>
              <a:rPr lang="en-US" sz="4000" dirty="0"/>
              <a:t>Introduction</a:t>
            </a:r>
          </a:p>
          <a:p>
            <a:r>
              <a:rPr lang="en-US" sz="4000" dirty="0"/>
              <a:t>Building confidence</a:t>
            </a:r>
          </a:p>
          <a:p>
            <a:r>
              <a:rPr lang="en-US" sz="4000" dirty="0"/>
              <a:t>Engaging the audience</a:t>
            </a:r>
          </a:p>
          <a:p>
            <a:r>
              <a:rPr lang="en-US" sz="4000" dirty="0"/>
              <a:t>Visual aids</a:t>
            </a:r>
          </a:p>
          <a:p>
            <a:r>
              <a:rPr lang="en-US" sz="4000" dirty="0"/>
              <a:t>Final tips &amp;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027" y="1061623"/>
            <a:ext cx="5723586" cy="4739104"/>
          </a:xfrm>
        </p:spPr>
        <p:txBody>
          <a:bodyPr/>
          <a:lstStyle/>
          <a:p>
            <a:r>
              <a:rPr lang="en-US" dirty="0"/>
              <a:t>The power of communication</a:t>
            </a:r>
          </a:p>
        </p:txBody>
      </p:sp>
      <p:pic>
        <p:nvPicPr>
          <p:cNvPr id="7" name="Picture Placeholder 6" descr="A person standing in front of a whiteboard">
            <a:extLst>
              <a:ext uri="{FF2B5EF4-FFF2-40B4-BE49-F238E27FC236}">
                <a16:creationId xmlns:a16="http://schemas.microsoft.com/office/drawing/2014/main" id="{DD186EAB-37C7-E7E6-AE8D-F077D0280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208" r="27208"/>
          <a:stretch/>
        </p:blipFill>
        <p:spPr>
          <a:xfrm>
            <a:off x="443345" y="0"/>
            <a:ext cx="4344695" cy="6359525"/>
          </a:xfr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407" y="1057275"/>
            <a:ext cx="5259554" cy="2495028"/>
          </a:xfrm>
        </p:spPr>
        <p:txBody>
          <a:bodyPr/>
          <a:lstStyle/>
          <a:p>
            <a:r>
              <a:rPr lang="en-US" sz="4000" dirty="0"/>
              <a:t>Overcoming nervousness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407" y="3808750"/>
            <a:ext cx="5259554" cy="2233233"/>
          </a:xfrm>
        </p:spPr>
        <p:txBody>
          <a:bodyPr>
            <a:normAutofit/>
          </a:bodyPr>
          <a:lstStyle/>
          <a:p>
            <a:r>
              <a:rPr lang="en-US" sz="4000" dirty="0"/>
              <a:t>Confidence-building strategies</a:t>
            </a:r>
          </a:p>
        </p:txBody>
      </p:sp>
      <p:pic>
        <p:nvPicPr>
          <p:cNvPr id="6" name="Picture Placeholder 5" descr="A person holding a microphone and standing in front of a group of people">
            <a:extLst>
              <a:ext uri="{FF2B5EF4-FFF2-40B4-BE49-F238E27FC236}">
                <a16:creationId xmlns:a16="http://schemas.microsoft.com/office/drawing/2014/main" id="{FECDA901-DD88-89EB-E10E-A2994D0A9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745" r="27745"/>
          <a:stretch/>
        </p:blipFill>
        <p:spPr>
          <a:xfrm>
            <a:off x="7414194" y="410780"/>
            <a:ext cx="4344695" cy="6447220"/>
          </a:xfr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en-US" dirty="0"/>
              <a:t>Engaging the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/>
          <a:lstStyle/>
          <a:p>
            <a:r>
              <a:rPr lang="en-US" dirty="0"/>
              <a:t>Make eye contact with your audience to create a sense of intimacy and involvement</a:t>
            </a:r>
          </a:p>
          <a:p>
            <a:r>
              <a:rPr lang="en-US" dirty="0"/>
              <a:t>Weave relatable stories into your presentation using narratives that make your message memorable and impactful</a:t>
            </a:r>
          </a:p>
          <a:p>
            <a:r>
              <a:rPr lang="en-US" dirty="0"/>
              <a:t>Encourage questions and provide thoughtful responses to enhance audience participation</a:t>
            </a:r>
          </a:p>
          <a:p>
            <a:r>
              <a:rPr lang="en-US" dirty="0"/>
              <a:t>Use live polls or surveys to gather audience opinions, promoting engagement and making sure the audience feel involved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043617" cy="2520217"/>
          </a:xfrm>
        </p:spPr>
        <p:txBody>
          <a:bodyPr/>
          <a:lstStyle/>
          <a:p>
            <a:r>
              <a:rPr lang="en-US" dirty="0"/>
              <a:t>Selecting </a:t>
            </a:r>
            <a:br>
              <a:rPr lang="en-US" dirty="0"/>
            </a:br>
            <a:r>
              <a:rPr lang="en-US" dirty="0"/>
              <a:t>visual aids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3808750"/>
            <a:ext cx="7043618" cy="2233233"/>
          </a:xfrm>
        </p:spPr>
        <p:txBody>
          <a:bodyPr/>
          <a:lstStyle/>
          <a:p>
            <a:r>
              <a:rPr lang="en-US" dirty="0"/>
              <a:t>Enhancing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en-US" dirty="0"/>
              <a:t>Effective delivery techniques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3283119" cy="3720337"/>
          </a:xfrm>
        </p:spPr>
        <p:txBody>
          <a:bodyPr>
            <a:normAutofit/>
          </a:bodyPr>
          <a:lstStyle/>
          <a:p>
            <a:r>
              <a:rPr lang="en-US" dirty="0"/>
              <a:t>This is a powerful tool in public speaking. It involves varying pitch, tone, and volume to convey emotion, emphasize points, and maintain interest. </a:t>
            </a:r>
          </a:p>
          <a:p>
            <a:pPr lvl="1"/>
            <a:r>
              <a:rPr lang="en-US" dirty="0"/>
              <a:t>Pitch variation</a:t>
            </a:r>
          </a:p>
          <a:p>
            <a:pPr lvl="1"/>
            <a:r>
              <a:rPr lang="en-US" dirty="0"/>
              <a:t>Tone inflection</a:t>
            </a:r>
          </a:p>
          <a:p>
            <a:pPr lvl="1"/>
            <a:r>
              <a:rPr lang="en-US" dirty="0"/>
              <a:t>Volume control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159" y="2303028"/>
            <a:ext cx="3284951" cy="3720337"/>
          </a:xfrm>
        </p:spPr>
        <p:txBody>
          <a:bodyPr>
            <a:normAutofit/>
          </a:bodyPr>
          <a:lstStyle/>
          <a:p>
            <a:r>
              <a:rPr lang="en-US" dirty="0"/>
              <a:t>Effective body language enhances your message, making it more impactful and memorable.</a:t>
            </a:r>
          </a:p>
          <a:p>
            <a:pPr lvl="1"/>
            <a:r>
              <a:rPr lang="en-US" dirty="0"/>
              <a:t>Meaningful eye contact</a:t>
            </a:r>
          </a:p>
          <a:p>
            <a:pPr lvl="1"/>
            <a:r>
              <a:rPr lang="en-US" dirty="0"/>
              <a:t>Purposeful gestures</a:t>
            </a:r>
          </a:p>
          <a:p>
            <a:pPr lvl="1"/>
            <a:r>
              <a:rPr lang="en-US" dirty="0"/>
              <a:t>Maintain good posture</a:t>
            </a:r>
          </a:p>
          <a:p>
            <a:pPr lvl="1"/>
            <a:r>
              <a:rPr lang="en-US" dirty="0"/>
              <a:t>Control your expressions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</p:spPr>
        <p:txBody>
          <a:bodyPr/>
          <a:lstStyle/>
          <a:p>
            <a:r>
              <a:rPr lang="en-US" dirty="0"/>
              <a:t>Navigating Q&amp;A </a:t>
            </a:r>
            <a:br>
              <a:rPr lang="en-US" dirty="0"/>
            </a:br>
            <a:r>
              <a:rPr lang="en-US" dirty="0"/>
              <a:t>sessions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2303463"/>
            <a:ext cx="3282950" cy="4143375"/>
          </a:xfrm>
        </p:spPr>
        <p:txBody>
          <a:bodyPr>
            <a:normAutofit/>
          </a:bodyPr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r>
              <a:rPr lang="en-US" dirty="0"/>
              <a:t>Stay calm</a:t>
            </a:r>
          </a:p>
          <a:p>
            <a:r>
              <a:rPr lang="en-US" dirty="0"/>
              <a:t>Actively listen</a:t>
            </a:r>
          </a:p>
          <a:p>
            <a:r>
              <a:rPr lang="en-US" dirty="0"/>
              <a:t>Pause and reflect</a:t>
            </a:r>
          </a:p>
          <a:p>
            <a:r>
              <a:rPr lang="en-US" dirty="0"/>
              <a:t>Maintain eye contact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AC0C8B-8A7A-9FAE-2D0F-4D1C3A8C3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1550" y="2303463"/>
            <a:ext cx="3763963" cy="4143375"/>
          </a:xfrm>
        </p:spPr>
        <p:txBody>
          <a:bodyPr/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</p:txBody>
      </p:sp>
      <p:pic>
        <p:nvPicPr>
          <p:cNvPr id="10" name="Picture Placeholder 9" descr="A person wearing a blue suit and headphones pointing at a computer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888" r="31888"/>
          <a:stretch/>
        </p:blipFill>
        <p:spPr>
          <a:xfrm>
            <a:off x="8989454" y="965393"/>
            <a:ext cx="3202545" cy="5892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/>
          <a:lstStyle/>
          <a:p>
            <a:r>
              <a:rPr lang="en-US" dirty="0"/>
              <a:t>Speaking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721817"/>
          </a:xfrm>
        </p:spPr>
        <p:txBody>
          <a:bodyPr/>
          <a:lstStyle/>
          <a:p>
            <a:r>
              <a:rPr lang="en-US" dirty="0"/>
              <a:t>Your ability to communicate effectively will leave a lasting impact on your audience</a:t>
            </a:r>
          </a:p>
          <a:p>
            <a:endParaRPr lang="en-US" dirty="0"/>
          </a:p>
          <a:p>
            <a:r>
              <a:rPr lang="en-US" dirty="0"/>
              <a:t>Effectively communicating involves not only delivering a message but also resonating with the experiences, values, and emotions of those listening </a:t>
            </a:r>
          </a:p>
        </p:txBody>
      </p:sp>
      <p:pic>
        <p:nvPicPr>
          <p:cNvPr id="7" name="Picture Placeholder 6" descr="A person wearing glasses and a blue shirt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088" r="19088"/>
          <a:stretch/>
        </p:blipFill>
        <p:spPr>
          <a:xfrm>
            <a:off x="8989454" y="3405189"/>
            <a:ext cx="3202546" cy="345281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{260E7D63-7421-4B18-B802-3AC8C4072517}tf78438558_win32</Template>
  <TotalTime>12</TotalTime>
  <Words>423</Words>
  <Application>Microsoft Office PowerPoint</Application>
  <PresentationFormat>Widescreen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Sabon Next LT</vt:lpstr>
      <vt:lpstr>Custom</vt:lpstr>
      <vt:lpstr>MYIDPRO DIGITAL AGENCY</vt:lpstr>
      <vt:lpstr>agenda</vt:lpstr>
      <vt:lpstr>The power of communication</vt:lpstr>
      <vt:lpstr>Overcoming nervousness</vt:lpstr>
      <vt:lpstr>Engaging the audience</vt:lpstr>
      <vt:lpstr>Selecting  visual aids</vt:lpstr>
      <vt:lpstr>Effective delivery techniques</vt:lpstr>
      <vt:lpstr>Navigating Q&amp;A  sessions</vt:lpstr>
      <vt:lpstr>Speaking impact</vt:lpstr>
      <vt:lpstr>Dynamic delivery</vt:lpstr>
      <vt:lpstr>Final tips &amp; takeaways</vt:lpstr>
      <vt:lpstr>Speaking engagement metrics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MyID-Pro Digital</dc:creator>
  <cp:lastModifiedBy>MyID-Pro Digital</cp:lastModifiedBy>
  <cp:revision>1</cp:revision>
  <dcterms:created xsi:type="dcterms:W3CDTF">2025-04-19T00:56:43Z</dcterms:created>
  <dcterms:modified xsi:type="dcterms:W3CDTF">2025-04-19T01:09:43Z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